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6" r:id="rId2"/>
    <p:sldId id="393" r:id="rId3"/>
    <p:sldId id="395" r:id="rId4"/>
    <p:sldId id="396" r:id="rId5"/>
    <p:sldId id="397" r:id="rId6"/>
    <p:sldId id="398" r:id="rId7"/>
    <p:sldId id="404" r:id="rId8"/>
    <p:sldId id="405" r:id="rId9"/>
    <p:sldId id="408" r:id="rId10"/>
    <p:sldId id="402" r:id="rId11"/>
    <p:sldId id="410" r:id="rId12"/>
    <p:sldId id="411" r:id="rId13"/>
    <p:sldId id="412" r:id="rId14"/>
    <p:sldId id="413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28AAD"/>
    <a:srgbClr val="0099CC"/>
    <a:srgbClr val="CCCCFF"/>
    <a:srgbClr val="FFCC99"/>
    <a:srgbClr val="CCFFCC"/>
    <a:srgbClr val="FFFFCC"/>
    <a:srgbClr val="CCECFF"/>
    <a:srgbClr val="FFCC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87430" autoAdjust="0"/>
  </p:normalViewPr>
  <p:slideViewPr>
    <p:cSldViewPr snapToGrid="0">
      <p:cViewPr varScale="1">
        <p:scale>
          <a:sx n="78" d="100"/>
          <a:sy n="78" d="100"/>
        </p:scale>
        <p:origin x="56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A11C-6CAD-4BD5-A989-27EAB4541ED9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4153C-A960-4279-AECF-60E8EDD4F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3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80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rgbClr val="CCE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ko-KR" altLang="en-US" sz="440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615"/>
            <a:ext cx="10515600" cy="81869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224" y="955964"/>
            <a:ext cx="11285552" cy="5765511"/>
          </a:xfrm>
        </p:spPr>
        <p:txBody>
          <a:bodyPr/>
          <a:lstStyle>
            <a:lvl1pPr marL="360000" indent="-360000">
              <a:lnSpc>
                <a:spcPct val="100000"/>
              </a:lnSpc>
              <a:buFont typeface="Wingdings" panose="05000000000000000000" pitchFamily="2" charset="2"/>
              <a:buChar char="v"/>
              <a:defRPr/>
            </a:lvl1pPr>
            <a:lvl2pPr marL="720000" indent="-3240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63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5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69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0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0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3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스마트공장 제조혁신을 위한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프레임워크 개발</a:t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(AI Framework Development for the Innovation of Smart Factory Manufacturing)</a:t>
            </a:r>
            <a:endParaRPr lang="ko-KR" altLang="en-US" sz="2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98"/>
            <a:ext cx="9144000" cy="1312101"/>
          </a:xfrm>
        </p:spPr>
        <p:txBody>
          <a:bodyPr>
            <a:normAutofit lnSpcReduction="10000"/>
          </a:bodyPr>
          <a:lstStyle/>
          <a:p>
            <a:r>
              <a:rPr lang="en-US" altLang="ko-KR" sz="3200" b="1" dirty="0"/>
              <a:t>2021.01.29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/>
              <a:t>김선민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488435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5537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2021.01.25~29 4</a:t>
            </a:r>
            <a:r>
              <a:rPr lang="ko-KR" altLang="en-US" sz="2400" b="1" dirty="0"/>
              <a:t>주차 진행업무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B1FDD-1843-4CE5-A1AF-1B155793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B0A02B2-04AF-42CE-B08A-4D941938E2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8" y="955675"/>
            <a:ext cx="11287125" cy="582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/>
              <a:t>Isoparser</a:t>
            </a:r>
            <a:r>
              <a:rPr lang="en-US" altLang="ko-KR" sz="1800" dirty="0"/>
              <a:t> vs </a:t>
            </a:r>
            <a:r>
              <a:rPr lang="en-US" altLang="ko-KR" sz="1800" dirty="0" err="1"/>
              <a:t>pd.to_datetime</a:t>
            </a:r>
            <a:r>
              <a:rPr lang="en-US" altLang="ko-KR" sz="1800" dirty="0"/>
              <a:t>() vs </a:t>
            </a:r>
            <a:r>
              <a:rPr lang="en-US" altLang="ko-KR" sz="1800" dirty="0" err="1"/>
              <a:t>pd.read_csv</a:t>
            </a:r>
            <a:r>
              <a:rPr lang="en-US" altLang="ko-KR" sz="1800" dirty="0"/>
              <a:t>(…. </a:t>
            </a:r>
            <a:r>
              <a:rPr lang="en-US" altLang="ko-KR" sz="1800" dirty="0" err="1"/>
              <a:t>Parse_dates</a:t>
            </a:r>
            <a:r>
              <a:rPr lang="en-US" altLang="ko-KR" sz="1800" dirty="0"/>
              <a:t>)</a:t>
            </a:r>
          </a:p>
          <a:p>
            <a:pPr>
              <a:buFontTx/>
              <a:buChar char="-"/>
            </a:pPr>
            <a:r>
              <a:rPr lang="en-US" altLang="ko-KR" sz="1600" dirty="0" err="1"/>
              <a:t>To_datetime</a:t>
            </a:r>
            <a:r>
              <a:rPr lang="ko-KR" altLang="en-US" sz="1600" dirty="0"/>
              <a:t>만 사용시 일반 숫자도 </a:t>
            </a:r>
            <a:r>
              <a:rPr lang="en-US" altLang="ko-KR" sz="1600" dirty="0"/>
              <a:t>datetime</a:t>
            </a:r>
            <a:r>
              <a:rPr lang="ko-KR" altLang="en-US" sz="1600" dirty="0"/>
              <a:t>으로 인식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en-US" altLang="ko-KR" sz="1400" dirty="0"/>
              <a:t>AirPassengers.csv</a:t>
            </a:r>
            <a:r>
              <a:rPr lang="ko-KR" altLang="en-US" sz="1400" dirty="0"/>
              <a:t>에서 </a:t>
            </a:r>
            <a:r>
              <a:rPr lang="en-US" altLang="ko-KR" sz="1400" dirty="0"/>
              <a:t>passengers(127, 118.. Int type) =&gt; 1970-01-01-00:00:00:001</a:t>
            </a:r>
            <a:r>
              <a:rPr lang="ko-KR" altLang="en-US" sz="1400" dirty="0"/>
              <a:t>으로 인식</a:t>
            </a:r>
            <a:endParaRPr lang="en-US" altLang="ko-KR" sz="1400" dirty="0"/>
          </a:p>
          <a:p>
            <a:pPr lvl="1"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600" dirty="0" err="1"/>
              <a:t>Pd.read_csv</a:t>
            </a:r>
            <a:r>
              <a:rPr lang="en-US" altLang="ko-KR" sz="1600" dirty="0"/>
              <a:t> </a:t>
            </a:r>
            <a:r>
              <a:rPr lang="ko-KR" altLang="en-US" sz="1600" dirty="0"/>
              <a:t>사용시 인식률이 낮음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en-US" altLang="ko-KR" sz="1400" dirty="0" err="1"/>
              <a:t>SeA</a:t>
            </a:r>
            <a:r>
              <a:rPr lang="en-US" altLang="ko-KR" sz="1400" dirty="0"/>
              <a:t>/params_merged_Toshiba_2018.csv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Dtime</a:t>
            </a:r>
            <a:r>
              <a:rPr lang="en-US" altLang="ko-KR" sz="1400" dirty="0"/>
              <a:t>(2018-01-01 10:48:28:440) </a:t>
            </a:r>
            <a:r>
              <a:rPr lang="ko-KR" altLang="en-US" sz="1400" dirty="0"/>
              <a:t>인식 불가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600" dirty="0" err="1"/>
              <a:t>Isoparser</a:t>
            </a:r>
            <a:r>
              <a:rPr lang="ko-KR" altLang="en-US" sz="1600" dirty="0"/>
              <a:t>는 국제 표준 </a:t>
            </a:r>
            <a:r>
              <a:rPr lang="en-US" altLang="ko-KR" sz="1600" dirty="0"/>
              <a:t>ISO8301</a:t>
            </a:r>
            <a:r>
              <a:rPr lang="ko-KR" altLang="en-US" sz="1600" dirty="0"/>
              <a:t>로 다양한 형태의 </a:t>
            </a:r>
            <a:r>
              <a:rPr lang="en-US" altLang="ko-KR" sz="1600" dirty="0"/>
              <a:t>Datetime</a:t>
            </a:r>
            <a:r>
              <a:rPr lang="ko-KR" altLang="en-US" sz="1600" dirty="0"/>
              <a:t>여부를 인식</a:t>
            </a:r>
            <a:r>
              <a:rPr lang="en-US" altLang="ko-KR" sz="1600" dirty="0"/>
              <a:t>. </a:t>
            </a:r>
          </a:p>
          <a:p>
            <a:pPr>
              <a:buFontTx/>
              <a:buChar char="-"/>
            </a:pPr>
            <a:r>
              <a:rPr lang="ko-KR" altLang="en-US" sz="1600" b="1" dirty="0">
                <a:solidFill>
                  <a:srgbClr val="0000CC"/>
                </a:solidFill>
              </a:rPr>
              <a:t>최종 솔루션 </a:t>
            </a:r>
            <a:r>
              <a:rPr lang="en-US" altLang="ko-KR" sz="1600" b="1" dirty="0">
                <a:solidFill>
                  <a:srgbClr val="0000CC"/>
                </a:solidFill>
              </a:rPr>
              <a:t>: </a:t>
            </a:r>
            <a:r>
              <a:rPr lang="en-US" altLang="ko-KR" sz="1600" b="1" dirty="0" err="1">
                <a:solidFill>
                  <a:srgbClr val="0000CC"/>
                </a:solidFill>
              </a:rPr>
              <a:t>Isoparser</a:t>
            </a:r>
            <a:r>
              <a:rPr lang="ko-KR" altLang="en-US" sz="1600" b="1" dirty="0">
                <a:solidFill>
                  <a:srgbClr val="0000CC"/>
                </a:solidFill>
              </a:rPr>
              <a:t>로 </a:t>
            </a:r>
            <a:r>
              <a:rPr lang="en-US" altLang="ko-KR" sz="1600" b="1" dirty="0">
                <a:solidFill>
                  <a:srgbClr val="0000CC"/>
                </a:solidFill>
              </a:rPr>
              <a:t>1</a:t>
            </a:r>
            <a:r>
              <a:rPr lang="ko-KR" altLang="en-US" sz="1600" b="1" dirty="0">
                <a:solidFill>
                  <a:srgbClr val="0000CC"/>
                </a:solidFill>
              </a:rPr>
              <a:t>차 판별 후 </a:t>
            </a:r>
            <a:r>
              <a:rPr lang="en-US" altLang="ko-KR" sz="1600" b="1" dirty="0">
                <a:solidFill>
                  <a:srgbClr val="0000CC"/>
                </a:solidFill>
              </a:rPr>
              <a:t>-&gt; </a:t>
            </a:r>
            <a:r>
              <a:rPr lang="en-US" altLang="ko-KR" sz="1600" b="1" dirty="0" err="1">
                <a:solidFill>
                  <a:srgbClr val="0000CC"/>
                </a:solidFill>
              </a:rPr>
              <a:t>to_datetime</a:t>
            </a:r>
            <a:r>
              <a:rPr lang="en-US" altLang="ko-KR" sz="1600" b="1" dirty="0">
                <a:solidFill>
                  <a:srgbClr val="0000CC"/>
                </a:solidFill>
              </a:rPr>
              <a:t>()</a:t>
            </a:r>
            <a:r>
              <a:rPr lang="ko-KR" altLang="en-US" sz="1600" b="1" dirty="0">
                <a:solidFill>
                  <a:srgbClr val="0000CC"/>
                </a:solidFill>
              </a:rPr>
              <a:t>으로 변환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en-US" altLang="ko-KR" sz="1800" dirty="0"/>
              <a:t>Decomposition Mode</a:t>
            </a:r>
            <a:r>
              <a:rPr lang="ko-KR" altLang="en-US" sz="1800" dirty="0"/>
              <a:t>의 컬럼 단일시각화 </a:t>
            </a:r>
            <a:r>
              <a:rPr lang="en-US" altLang="ko-KR" sz="1800" dirty="0"/>
              <a:t>vs </a:t>
            </a:r>
            <a:r>
              <a:rPr lang="ko-KR" altLang="en-US" sz="1800" dirty="0"/>
              <a:t>멀티시각화 여부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600" dirty="0"/>
              <a:t>배경 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en-US" altLang="ko-KR" sz="1400" dirty="0"/>
              <a:t>View </a:t>
            </a:r>
            <a:r>
              <a:rPr lang="ko-KR" altLang="en-US" sz="1400" dirty="0"/>
              <a:t>모드는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en-US" altLang="ko-KR" sz="1400" dirty="0"/>
              <a:t>x</a:t>
            </a:r>
            <a:r>
              <a:rPr lang="ko-KR" altLang="en-US" sz="1400" dirty="0"/>
              <a:t>축</a:t>
            </a:r>
            <a:r>
              <a:rPr lang="en-US" altLang="ko-KR" sz="1400" dirty="0"/>
              <a:t>, </a:t>
            </a:r>
            <a:r>
              <a:rPr lang="ko-KR" altLang="en-US" sz="1400" dirty="0"/>
              <a:t>여러 개의 </a:t>
            </a:r>
            <a:r>
              <a:rPr lang="en-US" altLang="ko-KR" sz="1400" dirty="0"/>
              <a:t>y</a:t>
            </a:r>
            <a:r>
              <a:rPr lang="ko-KR" altLang="en-US" sz="1400" dirty="0"/>
              <a:t>축 시각화 가능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en-US" altLang="ko-KR" sz="1400" dirty="0"/>
              <a:t>Decomposition </a:t>
            </a:r>
            <a:r>
              <a:rPr lang="ko-KR" altLang="en-US" sz="1400" dirty="0"/>
              <a:t>모드는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en-US" altLang="ko-KR" sz="1400" dirty="0"/>
              <a:t>column </a:t>
            </a:r>
            <a:r>
              <a:rPr lang="ko-KR" altLang="en-US" sz="1400" dirty="0"/>
              <a:t>당 </a:t>
            </a: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en-US" altLang="ko-KR" sz="1400" dirty="0"/>
              <a:t>plot</a:t>
            </a:r>
            <a:r>
              <a:rPr lang="ko-KR" altLang="en-US" sz="1400" dirty="0"/>
              <a:t>을 가짐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600" dirty="0"/>
              <a:t>문제점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/>
              <a:t>Column </a:t>
            </a:r>
            <a:r>
              <a:rPr lang="ko-KR" altLang="en-US" sz="1400" dirty="0"/>
              <a:t>에서 진행해도 </a:t>
            </a:r>
            <a:r>
              <a:rPr lang="en-US" altLang="ko-KR" sz="1400" dirty="0"/>
              <a:t>8 plot </a:t>
            </a:r>
            <a:r>
              <a:rPr lang="ko-KR" altLang="en-US" sz="1400" dirty="0"/>
              <a:t>을 가지기 때문에 시각적인 </a:t>
            </a:r>
            <a:r>
              <a:rPr lang="en-US" altLang="ko-KR" sz="1400" dirty="0"/>
              <a:t>View </a:t>
            </a:r>
            <a:r>
              <a:rPr lang="ko-KR" altLang="en-US" sz="1400" dirty="0"/>
              <a:t>가 서로 겹치며 보기 </a:t>
            </a:r>
            <a:r>
              <a:rPr lang="ko-KR" altLang="en-US" sz="1400" dirty="0" err="1"/>
              <a:t>안좋음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600" b="1" dirty="0">
                <a:solidFill>
                  <a:srgbClr val="0000CC"/>
                </a:solidFill>
              </a:rPr>
              <a:t>최종선택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lvl="1">
              <a:buFontTx/>
              <a:buChar char="-"/>
            </a:pPr>
            <a:r>
              <a:rPr lang="en-US" altLang="ko-KR" sz="1400" b="1" dirty="0">
                <a:solidFill>
                  <a:srgbClr val="0000CC"/>
                </a:solidFill>
              </a:rPr>
              <a:t>1</a:t>
            </a:r>
            <a:r>
              <a:rPr lang="ko-KR" altLang="en-US" sz="1400" b="1" dirty="0">
                <a:solidFill>
                  <a:srgbClr val="0000CC"/>
                </a:solidFill>
              </a:rPr>
              <a:t>개의 </a:t>
            </a:r>
            <a:r>
              <a:rPr lang="en-US" altLang="ko-KR" sz="1400" b="1" dirty="0">
                <a:solidFill>
                  <a:srgbClr val="0000CC"/>
                </a:solidFill>
              </a:rPr>
              <a:t>Column </a:t>
            </a:r>
            <a:r>
              <a:rPr lang="ko-KR" altLang="en-US" sz="1400" b="1" dirty="0">
                <a:solidFill>
                  <a:srgbClr val="0000CC"/>
                </a:solidFill>
              </a:rPr>
              <a:t>만 선택 가능하게 변경</a:t>
            </a:r>
            <a:endParaRPr lang="en-US" altLang="ko-KR" sz="1400" b="1" dirty="0">
              <a:solidFill>
                <a:srgbClr val="0000CC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BB83E6-87A9-4B5F-B145-227FA69A97A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–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(2) 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917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36389"/>
            <a:ext cx="10284193" cy="3132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1. KAMP </a:t>
            </a:r>
            <a:r>
              <a:rPr lang="ko-KR" altLang="en-US" b="1" dirty="0">
                <a:solidFill>
                  <a:srgbClr val="0000CC"/>
                </a:solidFill>
              </a:rPr>
              <a:t>시계열 데이터 테스트</a:t>
            </a:r>
            <a:r>
              <a:rPr lang="en-US" altLang="ko-KR" b="1" dirty="0">
                <a:solidFill>
                  <a:srgbClr val="0000CC"/>
                </a:solidFill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>
                <a:solidFill>
                  <a:srgbClr val="0000CC"/>
                </a:solidFill>
              </a:rPr>
              <a:t>- </a:t>
            </a:r>
            <a:r>
              <a:rPr lang="ko-KR" altLang="en-US" sz="1400" dirty="0">
                <a:latin typeface="+mn-ea"/>
              </a:rPr>
              <a:t>용해탱크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데이터셋 </a:t>
            </a:r>
            <a:r>
              <a:rPr lang="en-US" altLang="ko-KR" sz="1400" dirty="0">
                <a:latin typeface="+mn-ea"/>
              </a:rPr>
              <a:t>(preprocess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– </a:t>
            </a:r>
            <a:r>
              <a:rPr lang="en-US" altLang="ko-KR" sz="1400" dirty="0" err="1">
                <a:latin typeface="+mn-ea"/>
              </a:rPr>
              <a:t>groupby</a:t>
            </a:r>
            <a:r>
              <a:rPr lang="ko-KR" altLang="en-US" sz="1400" dirty="0">
                <a:latin typeface="+mn-ea"/>
              </a:rPr>
              <a:t>가 구현된다면 사용가능</a:t>
            </a:r>
            <a:r>
              <a:rPr lang="en-US" altLang="ko-KR" sz="1400" dirty="0">
                <a:latin typeface="+mn-ea"/>
              </a:rPr>
              <a:t>)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** </a:t>
            </a:r>
            <a:r>
              <a:rPr lang="en-US" altLang="ko-KR" sz="1400" dirty="0" err="1"/>
              <a:t>groupby</a:t>
            </a:r>
            <a:r>
              <a:rPr lang="en-US" altLang="ko-KR" sz="1400" dirty="0"/>
              <a:t> </a:t>
            </a:r>
            <a:r>
              <a:rPr lang="ko-KR" altLang="en-US" sz="1400" dirty="0"/>
              <a:t>기능 구현된다면</a:t>
            </a:r>
            <a:r>
              <a:rPr lang="en-US" altLang="ko-KR" sz="1400" dirty="0"/>
              <a:t>, superstore,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B_company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commax</a:t>
            </a:r>
            <a:r>
              <a:rPr lang="en-US" altLang="ko-KR" sz="1400" dirty="0"/>
              <a:t>) </a:t>
            </a:r>
            <a:r>
              <a:rPr lang="ko-KR" altLang="en-US" sz="1400" dirty="0"/>
              <a:t>사용가능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2. </a:t>
            </a:r>
            <a:r>
              <a:rPr lang="ko-KR" altLang="en-US" b="1" dirty="0">
                <a:solidFill>
                  <a:srgbClr val="0000CC"/>
                </a:solidFill>
              </a:rPr>
              <a:t>기능 전체 점검 및 버그 테스트 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/>
              <a:t>각 </a:t>
            </a:r>
            <a:r>
              <a:rPr lang="ko-KR" altLang="en-US" sz="1400" dirty="0" err="1"/>
              <a:t>버튼별</a:t>
            </a:r>
            <a:r>
              <a:rPr lang="ko-KR" altLang="en-US" sz="1400" dirty="0"/>
              <a:t>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조건 등 세부 점검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3. Forecast</a:t>
            </a:r>
            <a:r>
              <a:rPr lang="ko-KR" altLang="en-US" b="1" dirty="0">
                <a:solidFill>
                  <a:srgbClr val="0000CC"/>
                </a:solidFill>
              </a:rPr>
              <a:t> 파트와 </a:t>
            </a:r>
            <a:r>
              <a:rPr lang="en-US" altLang="ko-KR" b="1" dirty="0">
                <a:solidFill>
                  <a:srgbClr val="0000CC"/>
                </a:solidFill>
              </a:rPr>
              <a:t>Merge</a:t>
            </a:r>
            <a:r>
              <a:rPr lang="ko-KR" altLang="en-US" b="1" dirty="0">
                <a:solidFill>
                  <a:srgbClr val="0000CC"/>
                </a:solidFill>
              </a:rPr>
              <a:t> 및 전체 </a:t>
            </a:r>
            <a:r>
              <a:rPr lang="en-US" altLang="ko-KR" b="1" dirty="0">
                <a:solidFill>
                  <a:srgbClr val="0000CC"/>
                </a:solidFill>
              </a:rPr>
              <a:t>Flow </a:t>
            </a:r>
            <a:r>
              <a:rPr lang="ko-KR" altLang="en-US" b="1" dirty="0">
                <a:solidFill>
                  <a:srgbClr val="0000CC"/>
                </a:solidFill>
              </a:rPr>
              <a:t>점검</a:t>
            </a:r>
            <a:endParaRPr lang="en-US" altLang="ko-KR" b="1" dirty="0">
              <a:solidFill>
                <a:srgbClr val="0000CC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차주 진행사항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FE0414-93CB-4F69-B0DB-F865D847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47" y="1021975"/>
            <a:ext cx="4582641" cy="25229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05658D-B1DE-4AF3-A005-27343F50CEBC}"/>
              </a:ext>
            </a:extLst>
          </p:cNvPr>
          <p:cNvSpPr/>
          <p:nvPr/>
        </p:nvSpPr>
        <p:spPr>
          <a:xfrm>
            <a:off x="8579341" y="3641246"/>
            <a:ext cx="23448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200" dirty="0">
                <a:solidFill>
                  <a:srgbClr val="333333"/>
                </a:solidFill>
                <a:latin typeface="Noto Sans CJK kr"/>
              </a:rPr>
              <a:t>KAMP - </a:t>
            </a:r>
            <a:r>
              <a:rPr lang="ko-KR" altLang="en-US" sz="1200" dirty="0">
                <a:solidFill>
                  <a:srgbClr val="333333"/>
                </a:solidFill>
                <a:latin typeface="Noto Sans CJK kr"/>
              </a:rPr>
              <a:t>용해탱크 </a:t>
            </a:r>
            <a:r>
              <a:rPr lang="en-US" altLang="ko-KR" sz="1200" dirty="0">
                <a:solidFill>
                  <a:srgbClr val="333333"/>
                </a:solidFill>
                <a:latin typeface="Noto Sans CJK kr"/>
              </a:rPr>
              <a:t>AI </a:t>
            </a:r>
            <a:r>
              <a:rPr lang="ko-KR" altLang="en-US" sz="1200" dirty="0">
                <a:solidFill>
                  <a:srgbClr val="333333"/>
                </a:solidFill>
                <a:latin typeface="Noto Sans CJK kr"/>
              </a:rPr>
              <a:t>데이터셋</a:t>
            </a:r>
            <a:r>
              <a:rPr lang="en-US" altLang="ko-KR" sz="1200" dirty="0">
                <a:solidFill>
                  <a:srgbClr val="333333"/>
                </a:solidFill>
                <a:latin typeface="Noto Sans CJK kr"/>
              </a:rPr>
              <a:t>.csv</a:t>
            </a:r>
            <a:endParaRPr lang="ko-KR" altLang="en-US" sz="1200" b="0" i="0" dirty="0">
              <a:solidFill>
                <a:srgbClr val="333333"/>
              </a:solidFill>
              <a:effectLst/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11188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1" dirty="0"/>
              <a:t>제조 </a:t>
            </a:r>
            <a:r>
              <a:rPr lang="ko-KR" altLang="en-US" sz="2400" b="1" dirty="0" err="1"/>
              <a:t>머신비전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KAMP – 12</a:t>
            </a:r>
            <a:r>
              <a:rPr lang="ko-KR" altLang="en-US" sz="2400" b="1" dirty="0"/>
              <a:t>번</a:t>
            </a:r>
            <a:r>
              <a:rPr lang="en-US" altLang="ko-KR" sz="2400" b="1" dirty="0"/>
              <a:t> X-ray </a:t>
            </a:r>
            <a:r>
              <a:rPr lang="ko-KR" altLang="en-US" sz="2400" b="1" dirty="0"/>
              <a:t>검사장비 </a:t>
            </a:r>
            <a:r>
              <a:rPr lang="en-US" altLang="ko-KR" sz="2400" b="1" dirty="0"/>
              <a:t>AI </a:t>
            </a:r>
            <a:r>
              <a:rPr lang="ko-KR" altLang="en-US" sz="2400" b="1" dirty="0"/>
              <a:t>데이터셋 분석 </a:t>
            </a:r>
            <a:br>
              <a:rPr lang="en-US" altLang="ko-KR" sz="2400" b="1" dirty="0"/>
            </a:br>
            <a:br>
              <a:rPr lang="en-US" altLang="ko-KR" sz="2400" b="1" dirty="0"/>
            </a:br>
            <a:r>
              <a:rPr lang="en-US" altLang="ko-KR" sz="2400" b="1" dirty="0"/>
              <a:t>&amp;</a:t>
            </a:r>
            <a:br>
              <a:rPr lang="en-US" altLang="ko-KR" sz="2400" b="1" dirty="0"/>
            </a:br>
            <a:br>
              <a:rPr lang="en-US" altLang="ko-KR" sz="2400" b="1" dirty="0"/>
            </a:br>
            <a:r>
              <a:rPr lang="ko-KR" altLang="en-US" sz="2400" b="1" dirty="0"/>
              <a:t>임베디드 장비를 이용한 </a:t>
            </a:r>
            <a:r>
              <a:rPr lang="en-US" altLang="ko-KR" sz="2400" b="1" dirty="0"/>
              <a:t>On-Device </a:t>
            </a:r>
            <a:r>
              <a:rPr lang="ko-KR" altLang="en-US" sz="2400" b="1" dirty="0"/>
              <a:t>실험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98"/>
            <a:ext cx="9144000" cy="1312101"/>
          </a:xfrm>
        </p:spPr>
        <p:txBody>
          <a:bodyPr>
            <a:normAutofit lnSpcReduction="10000"/>
          </a:bodyPr>
          <a:lstStyle/>
          <a:p>
            <a:r>
              <a:rPr lang="en-US" altLang="ko-KR" sz="3200" b="1" dirty="0"/>
              <a:t>2021.01.29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/>
              <a:t>김선민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488435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6852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사이드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4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A3E80-68F1-42C7-8CFF-F1315689294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812462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제조 </a:t>
            </a:r>
            <a:r>
              <a:rPr lang="ko-KR" altLang="en-US" sz="3200" b="1" dirty="0" err="1"/>
              <a:t>머신비전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KAMP – 12. X-ray </a:t>
            </a:r>
            <a:r>
              <a:rPr lang="ko-KR" altLang="en-US" sz="3200" b="1" dirty="0"/>
              <a:t>검사장비 </a:t>
            </a:r>
            <a:r>
              <a:rPr lang="en-US" altLang="ko-KR" sz="3200" b="1" dirty="0"/>
              <a:t>AI </a:t>
            </a:r>
            <a:r>
              <a:rPr lang="ko-KR" altLang="en-US" sz="3200" b="1" dirty="0"/>
              <a:t>데이터셋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D6D6D-D3AA-4943-91AB-83E552C1B0FB}"/>
              </a:ext>
            </a:extLst>
          </p:cNvPr>
          <p:cNvSpPr txBox="1"/>
          <p:nvPr/>
        </p:nvSpPr>
        <p:spPr>
          <a:xfrm>
            <a:off x="423082" y="914401"/>
            <a:ext cx="11326232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/>
              <a:t>머신비전</a:t>
            </a:r>
            <a:r>
              <a:rPr lang="ko-KR" altLang="en-US" dirty="0"/>
              <a:t> 데이터셋 홈페이지 </a:t>
            </a:r>
            <a:r>
              <a:rPr lang="en-US" altLang="ko-KR" dirty="0"/>
              <a:t>– KAMP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배경 </a:t>
            </a:r>
            <a:r>
              <a:rPr lang="en-US" altLang="ko-KR" dirty="0"/>
              <a:t>: </a:t>
            </a:r>
            <a:r>
              <a:rPr lang="ko-KR" altLang="en-US" dirty="0"/>
              <a:t>포장공정의 마지막 단계로</a:t>
            </a:r>
            <a:r>
              <a:rPr lang="en-US" altLang="ko-KR" dirty="0"/>
              <a:t>,</a:t>
            </a:r>
            <a:r>
              <a:rPr lang="ko-KR" altLang="en-US" dirty="0"/>
              <a:t> 완제품 내 금속 및 이물 포함 여부를 검출하기 위해 </a:t>
            </a:r>
            <a:r>
              <a:rPr lang="en-US" altLang="ko-KR" dirty="0"/>
              <a:t>X-Ray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기존</a:t>
            </a:r>
            <a:r>
              <a:rPr lang="en-US" altLang="ko-KR" dirty="0"/>
              <a:t> </a:t>
            </a:r>
            <a:r>
              <a:rPr lang="ko-KR" altLang="en-US" dirty="0"/>
              <a:t>장비자체의 기술적 한계로 인한 </a:t>
            </a:r>
            <a:r>
              <a:rPr lang="ko-KR" altLang="en-US" dirty="0" err="1"/>
              <a:t>미검</a:t>
            </a:r>
            <a:r>
              <a:rPr lang="en-US" altLang="ko-KR" dirty="0"/>
              <a:t>, </a:t>
            </a:r>
            <a:r>
              <a:rPr lang="ko-KR" altLang="en-US" dirty="0" err="1"/>
              <a:t>과검의</a:t>
            </a:r>
            <a:r>
              <a:rPr lang="ko-KR" altLang="en-US" dirty="0"/>
              <a:t> 문제 때문에 완벽한 제품 불량 검출이 </a:t>
            </a:r>
            <a:r>
              <a:rPr lang="ko-KR" altLang="en-US" dirty="0" err="1"/>
              <a:t>힘듬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목적 </a:t>
            </a:r>
            <a:r>
              <a:rPr lang="en-US" altLang="ko-KR" dirty="0"/>
              <a:t>: X-ray </a:t>
            </a:r>
            <a:r>
              <a:rPr lang="ko-KR" altLang="en-US" dirty="0"/>
              <a:t>검사의 </a:t>
            </a:r>
            <a:r>
              <a:rPr lang="en-US" altLang="ko-KR" dirty="0"/>
              <a:t>AI </a:t>
            </a:r>
            <a:r>
              <a:rPr lang="ko-KR" altLang="en-US" dirty="0"/>
              <a:t>분석을 통한 기존 문제를 보완할 시스템 필요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데이터셋 </a:t>
            </a:r>
            <a:r>
              <a:rPr lang="en-US" altLang="ko-KR" dirty="0"/>
              <a:t>: KAMP </a:t>
            </a:r>
            <a:r>
              <a:rPr lang="ko-KR" altLang="en-US" dirty="0"/>
              <a:t>데이터셋 </a:t>
            </a:r>
            <a:r>
              <a:rPr lang="en-US" altLang="ko-KR" dirty="0"/>
              <a:t>12</a:t>
            </a:r>
            <a:r>
              <a:rPr lang="ko-KR" altLang="en-US" dirty="0"/>
              <a:t>번</a:t>
            </a:r>
            <a:r>
              <a:rPr lang="en-US" altLang="ko-KR" dirty="0"/>
              <a:t>. X-ray </a:t>
            </a:r>
            <a:r>
              <a:rPr lang="ko-KR" altLang="en-US" dirty="0"/>
              <a:t>검사장비 </a:t>
            </a:r>
            <a:r>
              <a:rPr lang="en-US" altLang="ko-KR" dirty="0"/>
              <a:t>AI 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진행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환경셋팅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00CC"/>
                </a:solidFill>
              </a:rPr>
              <a:t>GPU</a:t>
            </a:r>
            <a:r>
              <a:rPr lang="en-US" altLang="ko-KR" dirty="0"/>
              <a:t>, </a:t>
            </a:r>
            <a:r>
              <a:rPr lang="en-US" altLang="ko-KR" dirty="0" err="1"/>
              <a:t>Tensorflow</a:t>
            </a:r>
            <a:r>
              <a:rPr lang="en-US" altLang="ko-KR" dirty="0"/>
              <a:t>, yolo v3, v4)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12</a:t>
            </a:r>
            <a:r>
              <a:rPr lang="ko-KR" altLang="en-US" dirty="0"/>
              <a:t>번 </a:t>
            </a:r>
            <a:r>
              <a:rPr lang="en-US" altLang="ko-KR" dirty="0" err="1"/>
              <a:t>GuideBook</a:t>
            </a:r>
            <a:r>
              <a:rPr lang="en-US" altLang="ko-KR" dirty="0"/>
              <a:t> </a:t>
            </a:r>
            <a:r>
              <a:rPr lang="ko-KR" altLang="en-US" dirty="0"/>
              <a:t>참조 가이드라인 모델 </a:t>
            </a:r>
            <a:r>
              <a:rPr lang="en-US" altLang="ko-KR" dirty="0"/>
              <a:t>(YOLO V3) </a:t>
            </a:r>
            <a:r>
              <a:rPr lang="ko-KR" altLang="en-US" dirty="0"/>
              <a:t>테스트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더 나은 성능 </a:t>
            </a:r>
            <a:r>
              <a:rPr lang="en-US" altLang="ko-KR" dirty="0"/>
              <a:t>(accuracy)</a:t>
            </a:r>
            <a:r>
              <a:rPr lang="ko-KR" altLang="en-US" dirty="0"/>
              <a:t>을 위한 시도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YOLO V3 -&gt; V4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More Dataset or Image Augmentation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R-CNN </a:t>
            </a:r>
            <a:r>
              <a:rPr lang="ko-KR" altLang="en-US" dirty="0"/>
              <a:t>계열 </a:t>
            </a:r>
            <a:r>
              <a:rPr lang="en-US" altLang="ko-KR" dirty="0"/>
              <a:t>(</a:t>
            </a:r>
            <a:r>
              <a:rPr lang="ko-KR" altLang="en-US" dirty="0"/>
              <a:t>실시간문제</a:t>
            </a:r>
            <a:r>
              <a:rPr lang="en-US" altLang="ko-KR" dirty="0"/>
              <a:t>), </a:t>
            </a:r>
            <a:r>
              <a:rPr lang="en-US" altLang="ko-KR" dirty="0" err="1"/>
              <a:t>RetinaNet</a:t>
            </a:r>
            <a:r>
              <a:rPr lang="en-US" altLang="ko-KR" dirty="0"/>
              <a:t> </a:t>
            </a:r>
            <a:r>
              <a:rPr lang="ko-KR" altLang="en-US" dirty="0"/>
              <a:t>등 다양한 모델 고려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/>
              <a:t>추가필요사항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Overfitting </a:t>
            </a:r>
            <a:r>
              <a:rPr lang="ko-KR" altLang="en-US" dirty="0"/>
              <a:t>및 모델의 범용성 </a:t>
            </a:r>
            <a:r>
              <a:rPr lang="en-US" altLang="ko-KR" dirty="0"/>
              <a:t>or </a:t>
            </a:r>
            <a:r>
              <a:rPr lang="ko-KR" altLang="en-US" dirty="0"/>
              <a:t>확장성 고려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128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A3E80-68F1-42C7-8CFF-F1315689294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임베디드 </a:t>
            </a:r>
            <a:r>
              <a:rPr lang="ko-KR" altLang="en-US" sz="3200" b="1" dirty="0" err="1"/>
              <a:t>딥러닝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.. Something…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D6D6D-D3AA-4943-91AB-83E552C1B0FB}"/>
              </a:ext>
            </a:extLst>
          </p:cNvPr>
          <p:cNvSpPr txBox="1"/>
          <p:nvPr/>
        </p:nvSpPr>
        <p:spPr>
          <a:xfrm>
            <a:off x="423082" y="914401"/>
            <a:ext cx="1132623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환경 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1-1. RPI V4 + Coral Accelerator + </a:t>
            </a:r>
            <a:r>
              <a:rPr lang="en-US" altLang="ko-KR" dirty="0" err="1"/>
              <a:t>Mobilenet</a:t>
            </a:r>
            <a:r>
              <a:rPr lang="en-US" altLang="ko-KR" dirty="0"/>
              <a:t> SSD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1-2. Google Coral Board </a:t>
            </a:r>
            <a:r>
              <a:rPr lang="ko-KR" altLang="en-US" dirty="0"/>
              <a:t>성능 테스트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MJPG Streaming + RPI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대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다중 서버 </a:t>
            </a:r>
            <a:r>
              <a:rPr lang="en-US" altLang="ko-KR" dirty="0">
                <a:sym typeface="Wingdings" panose="05000000000000000000" pitchFamily="2" charset="2"/>
              </a:rPr>
              <a:t>CCTV </a:t>
            </a:r>
            <a:r>
              <a:rPr lang="ko-KR" altLang="en-US" dirty="0">
                <a:sym typeface="Wingdings" panose="05000000000000000000" pitchFamily="2" charset="2"/>
              </a:rPr>
              <a:t>모니터링 및 위험감지시 알림 시스템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미정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en-US" altLang="ko-KR" dirty="0"/>
              <a:t>Jetson Nano + YOLO v4 </a:t>
            </a:r>
            <a:r>
              <a:rPr lang="en-US" altLang="ko-KR" dirty="0">
                <a:sym typeface="Wingdings" panose="05000000000000000000" pitchFamily="2" charset="2"/>
              </a:rPr>
              <a:t>….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34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67" y="955675"/>
            <a:ext cx="6866466" cy="5765800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97A6FC4-22B9-4FFB-A12B-CACE0A70E55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전체 </a:t>
            </a:r>
            <a:r>
              <a:rPr lang="en-US" altLang="ko-KR" sz="3200" b="1" dirty="0"/>
              <a:t>Flow Chart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6025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43B50DC-0648-4118-935F-500066D6F486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메뉴 및 화면 레이아웃</a:t>
            </a:r>
          </a:p>
        </p:txBody>
      </p:sp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92BA033B-15E7-4BFA-B3D9-84C9F456D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783647"/>
              </p:ext>
            </p:extLst>
          </p:nvPr>
        </p:nvGraphicFramePr>
        <p:xfrm>
          <a:off x="781902" y="2009017"/>
          <a:ext cx="8459553" cy="1466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9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Time Series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Input Data Check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 두 기능 실행 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데이터에 대해 시계열 데이터 여부 파악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체크 여부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Flag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메시지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597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 &amp; Decomposition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기간별 데이터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 or Decomposition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모드 중 선택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050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Forecast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(forecasting)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주어진 데이터를 통한 시계열 예측 모델링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Fbprophet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ARIMA, SARIMA, VAR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63589B0-B2D3-4337-B3F0-62C9E1BFFC5F}"/>
              </a:ext>
            </a:extLst>
          </p:cNvPr>
          <p:cNvSpPr txBox="1"/>
          <p:nvPr/>
        </p:nvSpPr>
        <p:spPr>
          <a:xfrm>
            <a:off x="695379" y="1597380"/>
            <a:ext cx="180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메뉴체계 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DA814-3D34-4351-B26F-87FB50F3B131}"/>
              </a:ext>
            </a:extLst>
          </p:cNvPr>
          <p:cNvSpPr txBox="1"/>
          <p:nvPr/>
        </p:nvSpPr>
        <p:spPr>
          <a:xfrm>
            <a:off x="649319" y="3725972"/>
            <a:ext cx="2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</a:t>
            </a:r>
            <a:r>
              <a:rPr lang="en-US" altLang="ko-KR"/>
              <a:t>) </a:t>
            </a:r>
            <a:r>
              <a:rPr lang="ko-KR" altLang="en-US" dirty="0"/>
              <a:t>화면 레이아웃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A076ED-78C4-45FF-8281-4F944F490D2F}"/>
              </a:ext>
            </a:extLst>
          </p:cNvPr>
          <p:cNvSpPr/>
          <p:nvPr/>
        </p:nvSpPr>
        <p:spPr>
          <a:xfrm>
            <a:off x="695379" y="905738"/>
            <a:ext cx="8313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스마트공장 </a:t>
            </a:r>
            <a:r>
              <a:rPr lang="en-US" altLang="ko-KR" dirty="0"/>
              <a:t>AI </a:t>
            </a:r>
            <a:r>
              <a:rPr lang="ko-KR" altLang="en-US" dirty="0"/>
              <a:t>프레임워크 </a:t>
            </a:r>
            <a:r>
              <a:rPr lang="en-US" altLang="ko-KR" b="1" dirty="0">
                <a:solidFill>
                  <a:srgbClr val="0000CC"/>
                </a:solidFill>
              </a:rPr>
              <a:t>Time-Series</a:t>
            </a:r>
            <a:r>
              <a:rPr lang="en-US" altLang="ko-KR" dirty="0"/>
              <a:t> </a:t>
            </a:r>
            <a:r>
              <a:rPr lang="ko-KR" altLang="en-US" dirty="0"/>
              <a:t>파트 기능 정의 및 구현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03B2BE-B881-43A9-AE24-CE2D1077A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" t="3889" r="74105" b="75018"/>
          <a:stretch/>
        </p:blipFill>
        <p:spPr>
          <a:xfrm>
            <a:off x="759893" y="4089220"/>
            <a:ext cx="8481562" cy="26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EAA3FC-45BE-4C95-9585-328DB53E0BC7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(1/2)</a:t>
            </a:r>
            <a:endParaRPr lang="ko-KR" altLang="en-US" sz="32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3C4CB9-4240-4E21-98E1-056C966A6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78875"/>
              </p:ext>
            </p:extLst>
          </p:nvPr>
        </p:nvGraphicFramePr>
        <p:xfrm>
          <a:off x="453217" y="1970556"/>
          <a:ext cx="11497594" cy="413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1">
                  <a:extLst>
                    <a:ext uri="{9D8B030D-6E8A-4147-A177-3AD203B41FA5}">
                      <a16:colId xmlns:a16="http://schemas.microsoft.com/office/drawing/2014/main" val="585246637"/>
                    </a:ext>
                  </a:extLst>
                </a:gridCol>
                <a:gridCol w="3256665">
                  <a:extLst>
                    <a:ext uri="{9D8B030D-6E8A-4147-A177-3AD203B41FA5}">
                      <a16:colId xmlns:a16="http://schemas.microsoft.com/office/drawing/2014/main" val="3803387584"/>
                    </a:ext>
                  </a:extLst>
                </a:gridCol>
                <a:gridCol w="2574782">
                  <a:extLst>
                    <a:ext uri="{9D8B030D-6E8A-4147-A177-3AD203B41FA5}">
                      <a16:colId xmlns:a16="http://schemas.microsoft.com/office/drawing/2014/main" val="2980915867"/>
                    </a:ext>
                  </a:extLst>
                </a:gridCol>
                <a:gridCol w="2740059">
                  <a:extLst>
                    <a:ext uri="{9D8B030D-6E8A-4147-A177-3AD203B41FA5}">
                      <a16:colId xmlns:a16="http://schemas.microsoft.com/office/drawing/2014/main" val="3037697048"/>
                    </a:ext>
                  </a:extLst>
                </a:gridCol>
                <a:gridCol w="2170707">
                  <a:extLst>
                    <a:ext uri="{9D8B030D-6E8A-4147-A177-3AD203B41FA5}">
                      <a16:colId xmlns:a16="http://schemas.microsoft.com/office/drawing/2014/main" val="2768693856"/>
                    </a:ext>
                  </a:extLst>
                </a:gridCol>
              </a:tblGrid>
              <a:tr h="600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Case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데이터 모습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구현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371338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에 시계열 인덱스 존재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2019-01-01,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12/01/2019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dirty="0">
                          <a:effectLst/>
                        </a:rPr>
                        <a:t>2019-11-25 00:00:07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데이터형식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ko-KR" altLang="en-US" sz="1400" b="0" dirty="0"/>
                        <a:t>체크 후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dateutils.parser.Isoparse</a:t>
                      </a:r>
                      <a:r>
                        <a:rPr lang="en-US" altLang="ko-KR" sz="1400" b="0" dirty="0"/>
                        <a:t>()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pd.to_datetime</a:t>
                      </a:r>
                      <a:r>
                        <a:rPr lang="en-US" altLang="ko-KR" sz="1400" b="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00363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데이터형식 체크 후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841560"/>
                  </a:ext>
                </a:extLst>
              </a:tr>
              <a:tr h="64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인덱스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여러 개 존재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수주일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납기일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 | 2019-12-11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기본적으로 하나만 선택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(Index </a:t>
                      </a:r>
                      <a:r>
                        <a:rPr lang="ko-KR" altLang="en-US" sz="1400" b="0" dirty="0"/>
                        <a:t>변경해가며 사용가능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 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61434"/>
                  </a:ext>
                </a:extLst>
              </a:tr>
              <a:tr h="1141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/>
                        <a:t>미지원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추가 전처리가 필요한 경우</a:t>
                      </a:r>
                      <a:r>
                        <a:rPr lang="en-US" altLang="ko-KR" sz="1400" b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One datetime is divided into several columns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There is duplicate data in the 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2019|10|12|00:35:25</a:t>
                      </a:r>
                    </a:p>
                    <a:p>
                      <a:pPr algn="ctr" latinLnBrk="1"/>
                      <a:endParaRPr lang="en-US" altLang="ko-KR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… 2021-03-05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다른 데이터 </a:t>
                      </a:r>
                      <a:r>
                        <a:rPr lang="en-US" altLang="ko-KR" sz="1400" b="0" dirty="0"/>
                        <a:t>File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load</a:t>
                      </a:r>
                      <a:r>
                        <a:rPr lang="ko-KR" altLang="en-US" sz="1400" b="0" dirty="0"/>
                        <a:t> 및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merge, </a:t>
                      </a:r>
                      <a:r>
                        <a:rPr lang="en-US" altLang="ko-KR" sz="1400" b="0" dirty="0" err="1"/>
                        <a:t>groupby</a:t>
                      </a:r>
                      <a:r>
                        <a:rPr lang="en-US" altLang="ko-KR" sz="1400" b="0" dirty="0"/>
                        <a:t>, Transpose </a:t>
                      </a:r>
                      <a:r>
                        <a:rPr lang="ko-KR" altLang="en-US" sz="1400" b="0" dirty="0"/>
                        <a:t>등 전처리단으로 안내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pd.duplicated</a:t>
                      </a:r>
                      <a:r>
                        <a:rPr lang="en-US" altLang="ko-KR" sz="1600" b="0" dirty="0"/>
                        <a:t>()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3819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133F04-5D04-4EB5-956E-DF885B4AF1BD}"/>
              </a:ext>
            </a:extLst>
          </p:cNvPr>
          <p:cNvSpPr/>
          <p:nvPr/>
        </p:nvSpPr>
        <p:spPr>
          <a:xfrm>
            <a:off x="522261" y="839698"/>
            <a:ext cx="11147478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000CC"/>
                </a:solidFill>
              </a:rPr>
              <a:t>시계열</a:t>
            </a:r>
            <a:r>
              <a:rPr lang="ko-KR" altLang="en-US" dirty="0"/>
              <a:t> 데이터의 특징에 따른 </a:t>
            </a:r>
            <a:r>
              <a:rPr lang="en-US" altLang="ko-KR" b="1" dirty="0">
                <a:solidFill>
                  <a:srgbClr val="0000CC"/>
                </a:solidFill>
              </a:rPr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형식 </a:t>
            </a:r>
            <a:r>
              <a:rPr lang="ko-KR" altLang="en-US" dirty="0"/>
              <a:t>제한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기능 수행 전 시계열 </a:t>
            </a:r>
            <a:r>
              <a:rPr lang="en-US" altLang="ko-KR" dirty="0"/>
              <a:t>index</a:t>
            </a:r>
            <a:r>
              <a:rPr lang="ko-KR" altLang="en-US" dirty="0"/>
              <a:t>가 될 기준 축</a:t>
            </a:r>
            <a:r>
              <a:rPr lang="en-US" altLang="ko-KR" dirty="0"/>
              <a:t>(x)</a:t>
            </a:r>
            <a:r>
              <a:rPr lang="ko-KR" altLang="en-US" dirty="0"/>
              <a:t> 구분 알고리즘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DC154-8E62-40AE-A6F5-613096E59A9E}"/>
              </a:ext>
            </a:extLst>
          </p:cNvPr>
          <p:cNvSpPr txBox="1"/>
          <p:nvPr/>
        </p:nvSpPr>
        <p:spPr>
          <a:xfrm>
            <a:off x="8747876" y="1662779"/>
            <a:ext cx="3343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Input</a:t>
            </a:r>
            <a:r>
              <a:rPr lang="ko-KR" altLang="en-US" sz="1400" dirty="0"/>
              <a:t> </a:t>
            </a:r>
            <a:r>
              <a:rPr lang="en-US" altLang="ko-KR" sz="1400" dirty="0"/>
              <a:t>Data</a:t>
            </a:r>
            <a:r>
              <a:rPr lang="ko-KR" altLang="en-US" sz="1400" dirty="0"/>
              <a:t> </a:t>
            </a:r>
            <a:r>
              <a:rPr lang="en-US" altLang="ko-KR" sz="1400" dirty="0"/>
              <a:t>Load</a:t>
            </a:r>
            <a:r>
              <a:rPr lang="ko-KR" altLang="en-US" sz="1400" dirty="0"/>
              <a:t>시 발생 가능 </a:t>
            </a:r>
            <a:r>
              <a:rPr lang="en-US" altLang="ko-KR" sz="1400" dirty="0"/>
              <a:t>Case -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88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336944-DA02-41B9-A569-3FB8F0942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87"/>
          <a:stretch/>
        </p:blipFill>
        <p:spPr>
          <a:xfrm>
            <a:off x="5174888" y="4348666"/>
            <a:ext cx="5070627" cy="10588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913D4-1251-4090-B304-9019711E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3" y="4337695"/>
            <a:ext cx="4613775" cy="108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4A82C-A3A1-4D31-A3EC-2F3CAB83A36B}"/>
              </a:ext>
            </a:extLst>
          </p:cNvPr>
          <p:cNvSpPr txBox="1"/>
          <p:nvPr/>
        </p:nvSpPr>
        <p:spPr>
          <a:xfrm>
            <a:off x="204611" y="3792835"/>
            <a:ext cx="48754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One datetime is </a:t>
            </a:r>
            <a:r>
              <a:rPr lang="en-US" altLang="ko-KR" sz="1600" dirty="0">
                <a:solidFill>
                  <a:srgbClr val="FF0000"/>
                </a:solidFill>
              </a:rPr>
              <a:t>divided into several columns</a:t>
            </a:r>
            <a:endParaRPr lang="en-US" altLang="ko-KR" sz="1600" dirty="0"/>
          </a:p>
          <a:p>
            <a:r>
              <a:rPr lang="en-US" altLang="ko-KR" sz="1200" dirty="0"/>
              <a:t>- Commax-2019 Production_Org.csv</a:t>
            </a:r>
          </a:p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C9ABE2C-D3B8-4DFC-BC10-B19CDF5C0651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(2/2)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65383-3C94-4813-9228-10D9BA9C7CBA}"/>
              </a:ext>
            </a:extLst>
          </p:cNvPr>
          <p:cNvSpPr txBox="1"/>
          <p:nvPr/>
        </p:nvSpPr>
        <p:spPr>
          <a:xfrm>
            <a:off x="5125818" y="3814475"/>
            <a:ext cx="435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Duplicated data in a column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/>
              <a:t>- B_company-B_20200818_R1_1.csv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129C9B-36C3-456C-B0F5-D4A8EEF6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888" y="5714579"/>
            <a:ext cx="5070627" cy="92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F933E-78C1-4162-BEA1-E01D2D211DE2}"/>
              </a:ext>
            </a:extLst>
          </p:cNvPr>
          <p:cNvSpPr txBox="1"/>
          <p:nvPr/>
        </p:nvSpPr>
        <p:spPr>
          <a:xfrm>
            <a:off x="5080098" y="5455391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Superstore.csv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23B8D6-A057-4471-B8C9-7F713AD9C4FC}"/>
              </a:ext>
            </a:extLst>
          </p:cNvPr>
          <p:cNvSpPr/>
          <p:nvPr/>
        </p:nvSpPr>
        <p:spPr>
          <a:xfrm>
            <a:off x="4423594" y="1416549"/>
            <a:ext cx="2648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SeA</a:t>
            </a:r>
            <a:r>
              <a:rPr lang="en-US" altLang="ko-KR" sz="1200" dirty="0"/>
              <a:t>(params_merged_Toshiba_2018)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7756D-A860-467D-8671-CCD161DE0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39" y="1717027"/>
            <a:ext cx="2690128" cy="907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42408F-995A-4B7D-A41A-3B83F0C37516}"/>
              </a:ext>
            </a:extLst>
          </p:cNvPr>
          <p:cNvSpPr txBox="1"/>
          <p:nvPr/>
        </p:nvSpPr>
        <p:spPr>
          <a:xfrm>
            <a:off x="204611" y="1440028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international-airline-passengers.csv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A5EE1-3C77-4F76-89CA-CACF74E67108}"/>
              </a:ext>
            </a:extLst>
          </p:cNvPr>
          <p:cNvSpPr/>
          <p:nvPr/>
        </p:nvSpPr>
        <p:spPr>
          <a:xfrm>
            <a:off x="152066" y="1266148"/>
            <a:ext cx="10500694" cy="1834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7AD74-30D1-46F6-B658-5F63BC4A3F6E}"/>
              </a:ext>
            </a:extLst>
          </p:cNvPr>
          <p:cNvSpPr/>
          <p:nvPr/>
        </p:nvSpPr>
        <p:spPr>
          <a:xfrm>
            <a:off x="158891" y="3604067"/>
            <a:ext cx="10500694" cy="3122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E9CAA-2B0C-4839-9C60-15FAC58773FA}"/>
              </a:ext>
            </a:extLst>
          </p:cNvPr>
          <p:cNvSpPr txBox="1"/>
          <p:nvPr/>
        </p:nvSpPr>
        <p:spPr>
          <a:xfrm>
            <a:off x="55079" y="916876"/>
            <a:ext cx="343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적합 데이터 유형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90187-FFB4-45DC-862A-FA4B05B96353}"/>
              </a:ext>
            </a:extLst>
          </p:cNvPr>
          <p:cNvSpPr txBox="1"/>
          <p:nvPr/>
        </p:nvSpPr>
        <p:spPr>
          <a:xfrm>
            <a:off x="61903" y="3234735"/>
            <a:ext cx="57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추가적인 </a:t>
            </a:r>
            <a:r>
              <a:rPr lang="en-US" altLang="ko-KR" dirty="0"/>
              <a:t>Preprocessing </a:t>
            </a:r>
            <a:r>
              <a:rPr lang="ko-KR" altLang="en-US" dirty="0"/>
              <a:t>필요 및 </a:t>
            </a:r>
            <a:r>
              <a:rPr lang="ko-KR" altLang="en-US" b="1" dirty="0">
                <a:solidFill>
                  <a:srgbClr val="0000CC"/>
                </a:solidFill>
              </a:rPr>
              <a:t>부적합 데이터 유형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AEBA9A-E15C-4FC7-A72C-4C9B4F1A3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543"/>
          <a:stretch/>
        </p:blipFill>
        <p:spPr>
          <a:xfrm>
            <a:off x="4449912" y="1699034"/>
            <a:ext cx="4638984" cy="1028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D008F-D454-42C1-A34A-6C243D8469F0}"/>
              </a:ext>
            </a:extLst>
          </p:cNvPr>
          <p:cNvSpPr txBox="1"/>
          <p:nvPr/>
        </p:nvSpPr>
        <p:spPr>
          <a:xfrm>
            <a:off x="8553875" y="3261325"/>
            <a:ext cx="32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00CC"/>
                </a:solidFill>
              </a:rPr>
              <a:t>Groupby</a:t>
            </a:r>
            <a:r>
              <a:rPr lang="en-US" altLang="ko-KR" b="1" dirty="0">
                <a:solidFill>
                  <a:srgbClr val="0000CC"/>
                </a:solidFill>
              </a:rPr>
              <a:t> </a:t>
            </a:r>
            <a:r>
              <a:rPr lang="ko-KR" altLang="en-US" b="1" dirty="0">
                <a:solidFill>
                  <a:srgbClr val="0000CC"/>
                </a:solidFill>
              </a:rPr>
              <a:t>기능 </a:t>
            </a:r>
            <a:r>
              <a:rPr lang="ko-KR" altLang="en-US" b="1" dirty="0" err="1">
                <a:solidFill>
                  <a:srgbClr val="0000CC"/>
                </a:solidFill>
              </a:rPr>
              <a:t>추가시</a:t>
            </a:r>
            <a:r>
              <a:rPr lang="ko-KR" altLang="en-US" b="1" dirty="0">
                <a:solidFill>
                  <a:srgbClr val="0000CC"/>
                </a:solidFill>
              </a:rPr>
              <a:t> 해당 데이터 커버 가능</a:t>
            </a:r>
          </a:p>
        </p:txBody>
      </p:sp>
    </p:spTree>
    <p:extLst>
      <p:ext uri="{BB962C8B-B14F-4D97-AF65-F5344CB8AC3E}">
        <p14:creationId xmlns:p14="http://schemas.microsoft.com/office/powerpoint/2010/main" val="362908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A71007-ECEC-42BD-9658-A7CFC29DA423}"/>
              </a:ext>
            </a:extLst>
          </p:cNvPr>
          <p:cNvSpPr/>
          <p:nvPr/>
        </p:nvSpPr>
        <p:spPr>
          <a:xfrm rot="1116920">
            <a:off x="6213611" y="2790313"/>
            <a:ext cx="178519" cy="49333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DD7C402-A502-435E-B131-B7F226908B38}"/>
              </a:ext>
            </a:extLst>
          </p:cNvPr>
          <p:cNvSpPr/>
          <p:nvPr/>
        </p:nvSpPr>
        <p:spPr>
          <a:xfrm rot="19144228">
            <a:off x="6236248" y="4497758"/>
            <a:ext cx="178519" cy="49333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EA4CFE-D657-448D-B28A-B38CCC50A81F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&amp; Decomposition (1/3)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A56B77-5652-458C-8124-A6A87A3D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193" y="3299236"/>
            <a:ext cx="4698546" cy="123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D1B88F-BB66-4250-B22C-C7AF2DC4B906}"/>
              </a:ext>
            </a:extLst>
          </p:cNvPr>
          <p:cNvSpPr/>
          <p:nvPr/>
        </p:nvSpPr>
        <p:spPr>
          <a:xfrm>
            <a:off x="497420" y="914401"/>
            <a:ext cx="8765111" cy="102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00CC"/>
                </a:solidFill>
              </a:rPr>
              <a:t>기능</a:t>
            </a:r>
            <a:r>
              <a:rPr lang="en-US" altLang="ko-KR" b="1" dirty="0">
                <a:solidFill>
                  <a:srgbClr val="0000CC"/>
                </a:solidFill>
              </a:rPr>
              <a:t> </a:t>
            </a:r>
            <a:r>
              <a:rPr lang="ko-KR" altLang="en-US" b="1" dirty="0">
                <a:solidFill>
                  <a:srgbClr val="0000CC"/>
                </a:solidFill>
              </a:rPr>
              <a:t>메뉴 클릭 시</a:t>
            </a:r>
            <a:r>
              <a:rPr lang="en-US" altLang="ko-KR" b="1" dirty="0">
                <a:solidFill>
                  <a:srgbClr val="0000CC"/>
                </a:solidFill>
              </a:rPr>
              <a:t>,</a:t>
            </a:r>
            <a:r>
              <a:rPr lang="ko-KR" altLang="en-US" b="1" dirty="0">
                <a:solidFill>
                  <a:srgbClr val="0000CC"/>
                </a:solidFill>
              </a:rPr>
              <a:t> 데이터가 부적합한 경우 오류메시지 표시</a:t>
            </a:r>
            <a:endParaRPr lang="en-US" altLang="ko-KR" b="1" dirty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- Date </a:t>
            </a:r>
            <a:r>
              <a:rPr lang="ko-KR" altLang="en-US" sz="1200" dirty="0"/>
              <a:t>타입이 여러 열에 나눠져 나타난 경우 </a:t>
            </a:r>
            <a:r>
              <a:rPr lang="en-US" altLang="ko-KR" sz="1200" b="1" dirty="0">
                <a:solidFill>
                  <a:srgbClr val="0000CC"/>
                </a:solidFill>
              </a:rPr>
              <a:t>(Divided into several columns)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한 컬럼에 중복된 경우가 있는 경우 </a:t>
            </a:r>
            <a:r>
              <a:rPr lang="en-US" altLang="ko-KR" sz="1200" b="1" dirty="0">
                <a:solidFill>
                  <a:srgbClr val="0000CC"/>
                </a:solidFill>
              </a:rPr>
              <a:t>(Duplicated data in a column)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74D92C-AFAC-41DE-A874-156E77A58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5" t="4087" r="73019" b="74347"/>
          <a:stretch/>
        </p:blipFill>
        <p:spPr>
          <a:xfrm>
            <a:off x="497420" y="4499588"/>
            <a:ext cx="5237897" cy="2133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8CE4E5-1A03-4282-8FF3-7F636B052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0" t="3889" r="74105" b="75018"/>
          <a:stretch/>
        </p:blipFill>
        <p:spPr>
          <a:xfrm>
            <a:off x="497420" y="2052918"/>
            <a:ext cx="518766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2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E2998A2-F0D1-4624-AA47-05E8E31FF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005" y="1014477"/>
            <a:ext cx="5522734" cy="5763629"/>
          </a:xfrm>
          <a:prstGeom prst="rect">
            <a:avLst/>
          </a:prstGeom>
        </p:spPr>
      </p:pic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&amp; Decomposition (2/3)</a:t>
            </a:r>
            <a:endParaRPr lang="ko-KR" altLang="en-US" sz="3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662503-8B71-4DA5-A826-E99B409BF00A}"/>
              </a:ext>
            </a:extLst>
          </p:cNvPr>
          <p:cNvSpPr txBox="1"/>
          <p:nvPr/>
        </p:nvSpPr>
        <p:spPr>
          <a:xfrm>
            <a:off x="169854" y="1598530"/>
            <a:ext cx="6101243" cy="449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Time series index Y</a:t>
            </a:r>
            <a:r>
              <a:rPr lang="ko-KR" altLang="en-US" sz="1600" dirty="0"/>
              <a:t>축은 선택한 </a:t>
            </a:r>
            <a:r>
              <a:rPr lang="en-US" altLang="ko-KR" sz="1600" dirty="0"/>
              <a:t>Column (Checkbox)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CC"/>
                </a:solidFill>
              </a:rPr>
              <a:t>X</a:t>
            </a:r>
            <a:r>
              <a:rPr lang="ko-KR" altLang="en-US" sz="1200" b="1" dirty="0">
                <a:solidFill>
                  <a:srgbClr val="0000CC"/>
                </a:solidFill>
              </a:rPr>
              <a:t>축은 </a:t>
            </a:r>
            <a:r>
              <a:rPr lang="en-US" altLang="ko-KR" sz="1200" b="1" dirty="0">
                <a:solidFill>
                  <a:srgbClr val="0000CC"/>
                </a:solidFill>
              </a:rPr>
              <a:t>datetime </a:t>
            </a:r>
            <a:r>
              <a:rPr lang="ko-KR" altLang="en-US" sz="1200" b="1" dirty="0">
                <a:solidFill>
                  <a:srgbClr val="0000CC"/>
                </a:solidFill>
              </a:rPr>
              <a:t>형만</a:t>
            </a:r>
            <a:r>
              <a:rPr lang="en-US" altLang="ko-KR" sz="1200" b="1" dirty="0">
                <a:solidFill>
                  <a:srgbClr val="0000CC"/>
                </a:solidFill>
              </a:rPr>
              <a:t>, Y</a:t>
            </a:r>
            <a:r>
              <a:rPr lang="ko-KR" altLang="en-US" sz="1200" b="1" dirty="0">
                <a:solidFill>
                  <a:srgbClr val="0000CC"/>
                </a:solidFill>
              </a:rPr>
              <a:t>축은 수치형만 </a:t>
            </a:r>
            <a:r>
              <a:rPr lang="ko-KR" altLang="en-US" sz="1200" dirty="0"/>
              <a:t>표현 됨</a:t>
            </a: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Column</a:t>
            </a:r>
            <a:r>
              <a:rPr lang="ko-KR" altLang="en-US" sz="1600" dirty="0"/>
              <a:t>별 동일한 시간단위</a:t>
            </a:r>
            <a:r>
              <a:rPr lang="en-US" altLang="ko-KR" sz="1600" dirty="0"/>
              <a:t>(period)</a:t>
            </a:r>
            <a:r>
              <a:rPr lang="ko-KR" altLang="en-US" sz="1600" dirty="0"/>
              <a:t>의 각각의 그래프 생성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Series Setting</a:t>
            </a:r>
            <a:r>
              <a:rPr lang="ko-KR" altLang="en-US" sz="1600" dirty="0"/>
              <a:t>을 통한 다양한 </a:t>
            </a:r>
            <a:r>
              <a:rPr lang="en-US" altLang="ko-KR" sz="1600" dirty="0"/>
              <a:t>View </a:t>
            </a:r>
            <a:r>
              <a:rPr lang="ko-KR" altLang="en-US" sz="1600" dirty="0"/>
              <a:t>조정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View </a:t>
            </a:r>
            <a:r>
              <a:rPr lang="ko-KR" altLang="en-US" sz="1600" b="1" dirty="0" err="1">
                <a:solidFill>
                  <a:srgbClr val="0000CC"/>
                </a:solidFill>
              </a:rPr>
              <a:t>모드시</a:t>
            </a:r>
            <a:r>
              <a:rPr lang="ko-KR" altLang="en-US" sz="1600" b="1" dirty="0">
                <a:solidFill>
                  <a:srgbClr val="0000CC"/>
                </a:solidFill>
              </a:rPr>
              <a:t> </a:t>
            </a:r>
            <a:r>
              <a:rPr lang="en-US" altLang="ko-KR" sz="1600" b="1" dirty="0">
                <a:solidFill>
                  <a:srgbClr val="0000CC"/>
                </a:solidFill>
              </a:rPr>
              <a:t>Decomposition</a:t>
            </a:r>
            <a:r>
              <a:rPr lang="ko-KR" altLang="en-US" sz="1600" b="1" dirty="0">
                <a:solidFill>
                  <a:srgbClr val="0000CC"/>
                </a:solidFill>
              </a:rPr>
              <a:t>은</a:t>
            </a:r>
            <a:r>
              <a:rPr lang="en-US" altLang="ko-KR" sz="1600" b="1" dirty="0">
                <a:solidFill>
                  <a:srgbClr val="0000CC"/>
                </a:solidFill>
              </a:rPr>
              <a:t> disabled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 Setting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Input box</a:t>
            </a:r>
            <a:r>
              <a:rPr lang="ko-KR" altLang="en-US" sz="1600" dirty="0"/>
              <a:t>를 통한 숫자 입력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Times Unit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milliseconds, seconds, minutes, hours, days, months, years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Aggregation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Sum, Mean, Median, Max, Min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2083-3724-44C7-9E84-4C520D8EB87D}"/>
              </a:ext>
            </a:extLst>
          </p:cNvPr>
          <p:cNvSpPr/>
          <p:nvPr/>
        </p:nvSpPr>
        <p:spPr>
          <a:xfrm>
            <a:off x="2252012" y="977195"/>
            <a:ext cx="20505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View </a:t>
            </a:r>
            <a:r>
              <a:rPr lang="ko-KR" altLang="en-US" sz="3000" dirty="0"/>
              <a:t>모드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CE18D9-1F5B-4974-B547-BDF1FA27E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0" t="40432" r="62117" b="50309"/>
          <a:stretch/>
        </p:blipFill>
        <p:spPr>
          <a:xfrm>
            <a:off x="5483743" y="3429000"/>
            <a:ext cx="899129" cy="934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264664-7115-468F-ACEB-2B18B09FE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1" t="48550" r="62070" b="44676"/>
          <a:stretch/>
        </p:blipFill>
        <p:spPr>
          <a:xfrm>
            <a:off x="7068867" y="3798501"/>
            <a:ext cx="773149" cy="71074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BAB1C0-3963-4FBB-9009-32CECBD81A3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455442" y="3263153"/>
            <a:ext cx="79394" cy="5353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CB6B8D-B39E-40FD-A3B9-0AB122E3E3A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933308" y="3012141"/>
            <a:ext cx="337789" cy="416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50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272160E-623C-4A44-823A-1A57FDAB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0342"/>
            <a:ext cx="5969315" cy="5723650"/>
          </a:xfrm>
          <a:prstGeom prst="rect">
            <a:avLst/>
          </a:prstGeom>
        </p:spPr>
      </p:pic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&amp; Decomposition (3/3)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69854" y="1598530"/>
            <a:ext cx="6101243" cy="508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Time series index Y</a:t>
            </a:r>
            <a:r>
              <a:rPr lang="ko-KR" altLang="en-US" sz="1600" dirty="0"/>
              <a:t>축은 선택한 </a:t>
            </a:r>
            <a:r>
              <a:rPr lang="en-US" altLang="ko-KR" sz="1600" dirty="0"/>
              <a:t>Column (Checkbox)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CC"/>
                </a:solidFill>
              </a:rPr>
              <a:t>X</a:t>
            </a:r>
            <a:r>
              <a:rPr lang="ko-KR" altLang="en-US" sz="1200" b="1" dirty="0">
                <a:solidFill>
                  <a:srgbClr val="0000CC"/>
                </a:solidFill>
              </a:rPr>
              <a:t>축은 </a:t>
            </a:r>
            <a:r>
              <a:rPr lang="en-US" altLang="ko-KR" sz="1200" b="1" dirty="0">
                <a:solidFill>
                  <a:srgbClr val="0000CC"/>
                </a:solidFill>
              </a:rPr>
              <a:t>datetime </a:t>
            </a:r>
            <a:r>
              <a:rPr lang="ko-KR" altLang="en-US" sz="1200" b="1" dirty="0">
                <a:solidFill>
                  <a:srgbClr val="0000CC"/>
                </a:solidFill>
              </a:rPr>
              <a:t>형만</a:t>
            </a:r>
            <a:r>
              <a:rPr lang="en-US" altLang="ko-KR" sz="1200" b="1" dirty="0">
                <a:solidFill>
                  <a:srgbClr val="0000CC"/>
                </a:solidFill>
              </a:rPr>
              <a:t>, Y</a:t>
            </a:r>
            <a:r>
              <a:rPr lang="ko-KR" altLang="en-US" sz="1200" b="1" dirty="0">
                <a:solidFill>
                  <a:srgbClr val="0000CC"/>
                </a:solidFill>
              </a:rPr>
              <a:t>축은 수치형만 </a:t>
            </a:r>
            <a:r>
              <a:rPr lang="ko-KR" altLang="en-US" sz="1200" b="1" dirty="0"/>
              <a:t>표현 됨</a:t>
            </a:r>
            <a:endParaRPr lang="en-US" altLang="ko-KR" sz="12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Column</a:t>
            </a:r>
            <a:r>
              <a:rPr lang="ko-KR" altLang="en-US" sz="1600" dirty="0"/>
              <a:t>별 동일한 시간단위</a:t>
            </a:r>
            <a:r>
              <a:rPr lang="en-US" altLang="ko-KR" sz="1600" dirty="0"/>
              <a:t>(period)</a:t>
            </a:r>
            <a:r>
              <a:rPr lang="ko-KR" altLang="en-US" sz="1600" dirty="0"/>
              <a:t>의 각각의 그래프 생성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Series Setting</a:t>
            </a:r>
            <a:r>
              <a:rPr lang="ko-KR" altLang="en-US" sz="1600" dirty="0"/>
              <a:t>을 통한 다양한 </a:t>
            </a:r>
            <a:r>
              <a:rPr lang="en-US" altLang="ko-KR" sz="1600" dirty="0"/>
              <a:t>View </a:t>
            </a:r>
            <a:r>
              <a:rPr lang="ko-KR" altLang="en-US" sz="1600" dirty="0"/>
              <a:t>조정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Decomposition </a:t>
            </a:r>
            <a:r>
              <a:rPr lang="ko-KR" altLang="en-US" sz="1600" b="1" dirty="0">
                <a:solidFill>
                  <a:srgbClr val="0000CC"/>
                </a:solidFill>
              </a:rPr>
              <a:t>모드 시 </a:t>
            </a:r>
            <a:r>
              <a:rPr lang="en-US" altLang="ko-KR" sz="1600" b="1" dirty="0">
                <a:solidFill>
                  <a:srgbClr val="0000CC"/>
                </a:solidFill>
              </a:rPr>
              <a:t>Decomposition</a:t>
            </a:r>
            <a:r>
              <a:rPr lang="ko-KR" altLang="en-US" sz="1600" b="1" dirty="0">
                <a:solidFill>
                  <a:srgbClr val="0000CC"/>
                </a:solidFill>
              </a:rPr>
              <a:t>은</a:t>
            </a:r>
            <a:r>
              <a:rPr lang="en-US" altLang="ko-KR" sz="1600" b="1" dirty="0">
                <a:solidFill>
                  <a:srgbClr val="0000CC"/>
                </a:solidFill>
              </a:rPr>
              <a:t> enabled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 Setting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Input box</a:t>
            </a:r>
            <a:r>
              <a:rPr lang="ko-KR" altLang="en-US" sz="1600" dirty="0"/>
              <a:t>를 통한 숫자 입력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Times Unit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milliseconds, seconds, minutes, hours, days, months, years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Aggregation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Sum, Mean, Median, Max, Min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Decomposition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OFF, Additive, Multiplicative</a:t>
            </a:r>
            <a:r>
              <a:rPr lang="ko-KR" altLang="en-US" sz="1600" dirty="0"/>
              <a:t> 중 선택 가능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Additive 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Multiplicative :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1291100" y="990342"/>
            <a:ext cx="38587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/>
              <a:t>Decomposition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F64FA-2E65-4244-80D5-EEED932B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708" y="6058705"/>
            <a:ext cx="3481306" cy="311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E9FB6-2C51-4D48-9FAA-FF1DDB8C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09" y="6386823"/>
            <a:ext cx="3481305" cy="2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85195" y="1182454"/>
            <a:ext cx="10284193" cy="397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1. Timeseries </a:t>
            </a:r>
            <a:r>
              <a:rPr lang="ko-KR" altLang="en-US" b="1" dirty="0">
                <a:solidFill>
                  <a:srgbClr val="0000CC"/>
                </a:solidFill>
              </a:rPr>
              <a:t>코드 모듈화 </a:t>
            </a:r>
            <a:r>
              <a:rPr lang="en-US" altLang="ko-KR" b="1" dirty="0">
                <a:solidFill>
                  <a:srgbClr val="0000CC"/>
                </a:solidFill>
              </a:rPr>
              <a:t>(</a:t>
            </a:r>
            <a:r>
              <a:rPr lang="ko-KR" altLang="en-US" b="1" dirty="0">
                <a:solidFill>
                  <a:srgbClr val="0000CC"/>
                </a:solidFill>
              </a:rPr>
              <a:t>완료</a:t>
            </a:r>
            <a:r>
              <a:rPr lang="en-US" altLang="ko-KR" b="1" dirty="0">
                <a:solidFill>
                  <a:srgbClr val="0000CC"/>
                </a:solidFill>
              </a:rPr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/>
              <a:t>gui_pm.py -&gt; timeseries.py </a:t>
            </a:r>
            <a:r>
              <a:rPr lang="ko-KR" altLang="en-US" sz="1600" dirty="0"/>
              <a:t>분리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2. Decomposition </a:t>
            </a:r>
            <a:r>
              <a:rPr lang="ko-KR" altLang="en-US" b="1" dirty="0">
                <a:solidFill>
                  <a:srgbClr val="0000CC"/>
                </a:solidFill>
              </a:rPr>
              <a:t>모드 시 단일 컬럼 선택 </a:t>
            </a:r>
            <a:r>
              <a:rPr lang="en-US" altLang="ko-KR" b="1" dirty="0">
                <a:solidFill>
                  <a:srgbClr val="0000CC"/>
                </a:solidFill>
              </a:rPr>
              <a:t>(</a:t>
            </a:r>
            <a:r>
              <a:rPr lang="ko-KR" altLang="en-US" b="1" dirty="0">
                <a:solidFill>
                  <a:srgbClr val="0000CC"/>
                </a:solidFill>
              </a:rPr>
              <a:t>완료</a:t>
            </a:r>
            <a:r>
              <a:rPr lang="en-US" altLang="ko-KR" b="1" dirty="0">
                <a:solidFill>
                  <a:srgbClr val="0000CC"/>
                </a:solidFill>
              </a:rPr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/>
              <a:t>Decomposition </a:t>
            </a:r>
            <a:r>
              <a:rPr lang="ko-KR" altLang="en-US" sz="1600" dirty="0"/>
              <a:t>모드 </a:t>
            </a:r>
            <a:r>
              <a:rPr lang="en-US" altLang="ko-KR" sz="1600" dirty="0"/>
              <a:t>: x</a:t>
            </a:r>
            <a:r>
              <a:rPr lang="ko-KR" altLang="en-US" sz="1600" dirty="0"/>
              <a:t>축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r>
              <a:rPr lang="en-US" altLang="ko-KR" sz="1600" dirty="0"/>
              <a:t>, y</a:t>
            </a:r>
            <a:r>
              <a:rPr lang="ko-KR" altLang="en-US" sz="1600" dirty="0"/>
              <a:t>축 </a:t>
            </a:r>
            <a:r>
              <a:rPr lang="en-US" altLang="ko-KR" sz="1600" dirty="0"/>
              <a:t>1</a:t>
            </a:r>
            <a:r>
              <a:rPr lang="ko-KR" altLang="en-US" sz="1600" dirty="0"/>
              <a:t>개로 고정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/>
              <a:t>View</a:t>
            </a:r>
            <a:r>
              <a:rPr lang="ko-KR" altLang="en-US" sz="1600" dirty="0"/>
              <a:t> 모드 </a:t>
            </a:r>
            <a:r>
              <a:rPr lang="en-US" altLang="ko-KR" sz="1600" dirty="0"/>
              <a:t>: x</a:t>
            </a:r>
            <a:r>
              <a:rPr lang="ko-KR" altLang="en-US" sz="1600" dirty="0"/>
              <a:t>축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r>
              <a:rPr lang="en-US" altLang="ko-KR" sz="1600" dirty="0"/>
              <a:t>, y</a:t>
            </a:r>
            <a:r>
              <a:rPr lang="ko-KR" altLang="en-US" sz="1600" dirty="0"/>
              <a:t>축 </a:t>
            </a:r>
            <a:r>
              <a:rPr lang="ko-KR" altLang="en-US" sz="1600" dirty="0" err="1"/>
              <a:t>여러개</a:t>
            </a:r>
            <a:endParaRPr lang="en-US" altLang="ko-KR" sz="1600" dirty="0"/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rgbClr val="0000CC"/>
                </a:solidFill>
              </a:rPr>
              <a:t>1</a:t>
            </a:r>
            <a:r>
              <a:rPr lang="ko-KR" altLang="en-US" sz="1400" dirty="0">
                <a:solidFill>
                  <a:srgbClr val="0000CC"/>
                </a:solidFill>
              </a:rPr>
              <a:t>개의 </a:t>
            </a:r>
            <a:r>
              <a:rPr lang="en-US" altLang="ko-KR" sz="1400" dirty="0">
                <a:solidFill>
                  <a:srgbClr val="0000CC"/>
                </a:solidFill>
              </a:rPr>
              <a:t>Decomposition </a:t>
            </a:r>
            <a:r>
              <a:rPr lang="ko-KR" altLang="en-US" sz="1400" dirty="0">
                <a:solidFill>
                  <a:srgbClr val="0000CC"/>
                </a:solidFill>
              </a:rPr>
              <a:t>당 </a:t>
            </a:r>
            <a:r>
              <a:rPr lang="en-US" altLang="ko-KR" sz="1400" dirty="0">
                <a:solidFill>
                  <a:srgbClr val="0000CC"/>
                </a:solidFill>
              </a:rPr>
              <a:t>4</a:t>
            </a:r>
            <a:r>
              <a:rPr lang="ko-KR" altLang="en-US" sz="1400" dirty="0">
                <a:solidFill>
                  <a:srgbClr val="0000CC"/>
                </a:solidFill>
              </a:rPr>
              <a:t>개의 </a:t>
            </a:r>
            <a:r>
              <a:rPr lang="en-US" altLang="ko-KR" sz="1400" dirty="0">
                <a:solidFill>
                  <a:srgbClr val="0000CC"/>
                </a:solidFill>
              </a:rPr>
              <a:t>plot </a:t>
            </a:r>
            <a:r>
              <a:rPr lang="ko-KR" altLang="en-US" sz="1400" dirty="0">
                <a:solidFill>
                  <a:srgbClr val="0000CC"/>
                </a:solidFill>
              </a:rPr>
              <a:t>나옴</a:t>
            </a:r>
            <a:r>
              <a:rPr lang="en-US" altLang="ko-KR" sz="1400" dirty="0">
                <a:solidFill>
                  <a:srgbClr val="0000CC"/>
                </a:solidFill>
              </a:rPr>
              <a:t>, </a:t>
            </a:r>
            <a:r>
              <a:rPr lang="ko-KR" altLang="en-US" sz="1400" dirty="0">
                <a:solidFill>
                  <a:srgbClr val="0000CC"/>
                </a:solidFill>
              </a:rPr>
              <a:t>여러 컬럼 </a:t>
            </a:r>
            <a:r>
              <a:rPr lang="ko-KR" altLang="en-US" sz="1400" dirty="0" err="1">
                <a:solidFill>
                  <a:srgbClr val="0000CC"/>
                </a:solidFill>
              </a:rPr>
              <a:t>선택시</a:t>
            </a:r>
            <a:r>
              <a:rPr lang="ko-KR" altLang="en-US" sz="1400" dirty="0">
                <a:solidFill>
                  <a:srgbClr val="0000CC"/>
                </a:solidFill>
              </a:rPr>
              <a:t> </a:t>
            </a:r>
            <a:r>
              <a:rPr lang="en-US" altLang="ko-KR" sz="1400" dirty="0">
                <a:solidFill>
                  <a:srgbClr val="0000CC"/>
                </a:solidFill>
              </a:rPr>
              <a:t>plot </a:t>
            </a:r>
            <a:r>
              <a:rPr lang="ko-KR" altLang="en-US" sz="1400" dirty="0">
                <a:solidFill>
                  <a:srgbClr val="0000CC"/>
                </a:solidFill>
              </a:rPr>
              <a:t>간 겹침 문제 발생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Mode </a:t>
            </a:r>
            <a:r>
              <a:rPr lang="ko-KR" altLang="en-US" sz="1400" dirty="0" err="1"/>
              <a:t>변경시</a:t>
            </a:r>
            <a:r>
              <a:rPr lang="en-US" altLang="ko-KR" sz="1400" dirty="0"/>
              <a:t> column checkbox </a:t>
            </a:r>
            <a:r>
              <a:rPr lang="ko-KR" altLang="en-US" sz="1400" dirty="0"/>
              <a:t>초기화 도입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3. </a:t>
            </a:r>
            <a:r>
              <a:rPr lang="en-US" altLang="ko-KR" b="1" dirty="0" err="1">
                <a:solidFill>
                  <a:srgbClr val="0000CC"/>
                </a:solidFill>
              </a:rPr>
              <a:t>Resonable</a:t>
            </a:r>
            <a:r>
              <a:rPr lang="en-US" altLang="ko-KR" b="1" dirty="0">
                <a:solidFill>
                  <a:srgbClr val="0000CC"/>
                </a:solidFill>
              </a:rPr>
              <a:t> </a:t>
            </a:r>
            <a:r>
              <a:rPr lang="ko-KR" altLang="en-US" b="1" dirty="0">
                <a:solidFill>
                  <a:srgbClr val="0000CC"/>
                </a:solidFill>
              </a:rPr>
              <a:t>하기 위한 세부 로직 및 </a:t>
            </a:r>
            <a:r>
              <a:rPr lang="en-US" altLang="ko-KR" b="1" dirty="0">
                <a:solidFill>
                  <a:srgbClr val="0000CC"/>
                </a:solidFill>
              </a:rPr>
              <a:t>UI</a:t>
            </a:r>
            <a:r>
              <a:rPr lang="ko-KR" altLang="en-US" b="1" dirty="0">
                <a:solidFill>
                  <a:srgbClr val="0000CC"/>
                </a:solidFill>
              </a:rPr>
              <a:t> 수정 </a:t>
            </a:r>
            <a:r>
              <a:rPr lang="en-US" altLang="ko-KR" b="1" dirty="0"/>
              <a:t>(</a:t>
            </a:r>
            <a:r>
              <a:rPr lang="ko-KR" altLang="en-US" b="1" dirty="0"/>
              <a:t>발견 시 계속 수정 중</a:t>
            </a:r>
            <a:r>
              <a:rPr lang="en-US" altLang="ko-KR" b="1" dirty="0"/>
              <a:t>)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/>
              <a:t>X</a:t>
            </a:r>
            <a:r>
              <a:rPr lang="ko-KR" altLang="en-US" sz="1600" dirty="0"/>
              <a:t>축 </a:t>
            </a:r>
            <a:r>
              <a:rPr lang="en-US" altLang="ko-KR" sz="1600" dirty="0"/>
              <a:t>Checkbox </a:t>
            </a:r>
            <a:r>
              <a:rPr lang="ko-KR" altLang="en-US" sz="1600" dirty="0"/>
              <a:t>선택 시 단일선택으로 변경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/>
              <a:t>로직 단순화를 위한 </a:t>
            </a:r>
            <a:r>
              <a:rPr lang="en-US" altLang="ko-KR" sz="1600" dirty="0"/>
              <a:t>Decomposition OFF </a:t>
            </a:r>
            <a:r>
              <a:rPr lang="ko-KR" altLang="en-US" sz="1600" dirty="0"/>
              <a:t>기능 삭제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/>
              <a:t>예제 </a:t>
            </a:r>
            <a:r>
              <a:rPr lang="en-US" altLang="ko-KR" sz="1600" dirty="0"/>
              <a:t>Data </a:t>
            </a:r>
            <a:r>
              <a:rPr lang="ko-KR" altLang="en-US" sz="1600" dirty="0" err="1"/>
              <a:t>컬럼명</a:t>
            </a:r>
            <a:r>
              <a:rPr lang="ko-KR" altLang="en-US" sz="1600" dirty="0"/>
              <a:t> </a:t>
            </a:r>
            <a:r>
              <a:rPr lang="en-US" altLang="ko-KR" sz="1600" dirty="0"/>
              <a:t>Month2 </a:t>
            </a:r>
            <a:r>
              <a:rPr lang="ko-KR" altLang="en-US" sz="1600" dirty="0"/>
              <a:t>변경 </a:t>
            </a:r>
            <a:endParaRPr lang="en-US" altLang="ko-KR" sz="16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(1) 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76382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13622</TotalTime>
  <Words>1197</Words>
  <Application>Microsoft Office PowerPoint</Application>
  <PresentationFormat>와이드스크린</PresentationFormat>
  <Paragraphs>188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굴림</vt:lpstr>
      <vt:lpstr>맑은 고딕</vt:lpstr>
      <vt:lpstr>Arial</vt:lpstr>
      <vt:lpstr>Wingdings</vt:lpstr>
      <vt:lpstr>Noto Sans CJK kr</vt:lpstr>
      <vt:lpstr>1_Office 테마</vt:lpstr>
      <vt:lpstr>스마트공장 제조혁신을 위한 AI 프레임워크 개발 (AI Framework Development for the Innovation of Smart Factory Manufacturing)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제조 머신비전 KAMP – 12번 X-ray 검사장비 AI 데이터셋 분석   &amp;  임베디드 장비를 이용한 On-Device 실험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Wonjong Kim</dc:creator>
  <cp:lastModifiedBy>SMKim</cp:lastModifiedBy>
  <cp:revision>593</cp:revision>
  <dcterms:created xsi:type="dcterms:W3CDTF">2018-01-27T07:50:02Z</dcterms:created>
  <dcterms:modified xsi:type="dcterms:W3CDTF">2021-01-29T08:20:46Z</dcterms:modified>
</cp:coreProperties>
</file>